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6"/>
  </p:notesMasterIdLst>
  <p:sldIdLst>
    <p:sldId id="278" r:id="rId2"/>
    <p:sldId id="295" r:id="rId3"/>
    <p:sldId id="279" r:id="rId4"/>
    <p:sldId id="280" r:id="rId5"/>
    <p:sldId id="294" r:id="rId6"/>
    <p:sldId id="281" r:id="rId7"/>
    <p:sldId id="282" r:id="rId8"/>
    <p:sldId id="288" r:id="rId9"/>
    <p:sldId id="264" r:id="rId10"/>
    <p:sldId id="292" r:id="rId11"/>
    <p:sldId id="291" r:id="rId12"/>
    <p:sldId id="257" r:id="rId13"/>
    <p:sldId id="290" r:id="rId14"/>
    <p:sldId id="296" r:id="rId15"/>
  </p:sldIdLst>
  <p:sldSz cx="9144000" cy="6858000" type="screen4x3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 varScale="1">
        <p:scale>
          <a:sx n="63" d="100"/>
          <a:sy n="63" d="100"/>
        </p:scale>
        <p:origin x="140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CC5A3-122F-4CBB-9E91-B4CBA81BE426}" type="datetimeFigureOut">
              <a:rPr lang="ro-RO" smtClean="0"/>
              <a:pPr/>
              <a:t>29.08.2022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012D9-F24E-4E18-BB1E-9E0727A56D90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3053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81D99-8A8A-4B6D-8EEB-A1D78DE80A61}" type="slidenum">
              <a:rPr lang="ro-RO" smtClean="0"/>
              <a:pPr/>
              <a:t>1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F7BB-35F2-4868-88AD-DEA41F2EFB2B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44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CD14-2C95-4953-A13F-311D0BAC2F07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84368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CD14-2C95-4953-A13F-311D0BAC2F07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8718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CD14-2C95-4953-A13F-311D0BAC2F07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8257535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CD14-2C95-4953-A13F-311D0BAC2F07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37221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CD14-2C95-4953-A13F-311D0BAC2F07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5414966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2A43-ABEE-4905-839C-55BEAA533167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0963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87C2-1D12-46DA-9E72-24CAABF8512B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0202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9CE1-75BC-45AC-83B9-7292AE3880DB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71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16E9-5875-4BD6-BC4A-308B7C886FB3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6516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FC8A-29C8-4496-8776-9D196B1C44B3}" type="datetime1">
              <a:rPr lang="ro-RO" smtClean="0"/>
              <a:t>29.08.2022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6094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D9BB-3504-4121-B1D5-6AC2C81A8BBF}" type="datetime1">
              <a:rPr lang="ro-RO" smtClean="0"/>
              <a:t>29.08.2022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307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C11C-3EA2-4469-95B2-E44F559B9ECD}" type="datetime1">
              <a:rPr lang="ro-RO" smtClean="0"/>
              <a:t>29.08.2022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856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0391-8023-4D6B-B511-180FA09E332E}" type="datetime1">
              <a:rPr lang="ro-RO" smtClean="0"/>
              <a:t>29.08.2022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104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DA2-2A4D-41F6-9D88-B14B368FD57E}" type="datetime1">
              <a:rPr lang="ro-RO" smtClean="0"/>
              <a:t>29.08.2022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877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7261-5323-4127-B5FA-751186C092F7}" type="datetime1">
              <a:rPr lang="ro-RO" smtClean="0"/>
              <a:t>29.08.2022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TPM, 4-5 Octombrie 2021, Valladolid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456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CD14-2C95-4953-A13F-311D0BAC2F07}" type="datetime1">
              <a:rPr lang="ro-RO" smtClean="0"/>
              <a:t>29.08.2022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TPM, 4-5 Octombrie 2021, Valladolid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64064F-B5C3-4685-90E2-22D6964CB80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1074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304800" y="4267200"/>
            <a:ext cx="7543800" cy="1524001"/>
          </a:xfrm>
        </p:spPr>
        <p:txBody>
          <a:bodyPr>
            <a:noAutofit/>
          </a:bodyPr>
          <a:lstStyle/>
          <a:p>
            <a:pPr algn="ctr"/>
            <a:r>
              <a:rPr lang="it-IT" sz="3100" b="1" i="1" dirty="0">
                <a:solidFill>
                  <a:srgbClr val="002060"/>
                </a:solidFill>
              </a:rPr>
              <a:t/>
            </a:r>
            <a:br>
              <a:rPr lang="it-IT" sz="3100" b="1" i="1" dirty="0">
                <a:solidFill>
                  <a:srgbClr val="002060"/>
                </a:solidFill>
              </a:rPr>
            </a:br>
            <a:r>
              <a:rPr lang="it-IT" sz="3100" b="1" i="1" dirty="0">
                <a:solidFill>
                  <a:srgbClr val="002060"/>
                </a:solidFill>
              </a:rPr>
              <a:t/>
            </a:r>
            <a:br>
              <a:rPr lang="it-IT" sz="3100" b="1" i="1" dirty="0">
                <a:solidFill>
                  <a:srgbClr val="002060"/>
                </a:solidFill>
              </a:rPr>
            </a:br>
            <a:r>
              <a:rPr lang="en-US" b="1" i="1" dirty="0">
                <a:solidFill>
                  <a:srgbClr val="002060"/>
                </a:solidFill>
              </a:rPr>
              <a:t>STEAM &amp; Digital </a:t>
            </a:r>
            <a:r>
              <a:rPr lang="en-US" b="1" i="1" dirty="0" smtClean="0">
                <a:solidFill>
                  <a:srgbClr val="002060"/>
                </a:solidFill>
              </a:rPr>
              <a:t>Skills </a:t>
            </a:r>
            <a:r>
              <a:rPr lang="ro-RO" b="1" i="1" dirty="0" smtClean="0">
                <a:solidFill>
                  <a:srgbClr val="002060"/>
                </a:solidFill>
              </a:rPr>
              <a:t/>
            </a:r>
            <a:br>
              <a:rPr lang="ro-RO" b="1" i="1" dirty="0" smtClean="0">
                <a:solidFill>
                  <a:srgbClr val="002060"/>
                </a:solidFill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>Searching </a:t>
            </a:r>
            <a:r>
              <a:rPr lang="en-US" sz="2800" b="1" i="1" dirty="0">
                <a:solidFill>
                  <a:srgbClr val="002060"/>
                </a:solidFill>
              </a:rPr>
              <a:t>for the new </a:t>
            </a:r>
            <a:r>
              <a:rPr lang="en-US" sz="2800" b="1" i="1" dirty="0" err="1">
                <a:solidFill>
                  <a:srgbClr val="002060"/>
                </a:solidFill>
              </a:rPr>
              <a:t>Leonardos</a:t>
            </a:r>
            <a:endParaRPr lang="ro-R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435894" y="6400800"/>
            <a:ext cx="518790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o-RO" dirty="0" smtClean="0"/>
              <a:t>15</a:t>
            </a:r>
            <a:r>
              <a:rPr lang="es-ES" dirty="0" smtClean="0"/>
              <a:t>-</a:t>
            </a:r>
            <a:r>
              <a:rPr lang="ro-RO" dirty="0" smtClean="0"/>
              <a:t>16</a:t>
            </a:r>
            <a:r>
              <a:rPr lang="es-ES" dirty="0" smtClean="0"/>
              <a:t> </a:t>
            </a:r>
            <a:r>
              <a:rPr lang="ro-RO" dirty="0" smtClean="0"/>
              <a:t>iunie </a:t>
            </a:r>
            <a:r>
              <a:rPr lang="es-ES" dirty="0" smtClean="0"/>
              <a:t>202</a:t>
            </a:r>
            <a:r>
              <a:rPr lang="ro-RO" dirty="0" smtClean="0"/>
              <a:t>2, Arta, Grecia</a:t>
            </a:r>
            <a:endParaRPr lang="ro-RO" dirty="0"/>
          </a:p>
        </p:txBody>
      </p:sp>
      <p:pic>
        <p:nvPicPr>
          <p:cNvPr id="1026" name="Picture 2" descr="Image result for erasmus plus png&quot;">
            <a:extLst>
              <a:ext uri="{FF2B5EF4-FFF2-40B4-BE49-F238E27FC236}">
                <a16:creationId xmlns:a16="http://schemas.microsoft.com/office/drawing/2014/main" id="{4EA71677-1B50-484D-B0D4-A0AF301D4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0800" y="229458"/>
            <a:ext cx="2260723" cy="105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knife&#10;&#10;Description automatically generated">
            <a:extLst>
              <a:ext uri="{FF2B5EF4-FFF2-40B4-BE49-F238E27FC236}">
                <a16:creationId xmlns:a16="http://schemas.microsoft.com/office/drawing/2014/main" id="{D2D0E8AE-BD75-47AB-B82F-EB1131FC54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5115548" cy="9847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ED6B19-CE02-D58C-F446-2902FC9ED04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1709513"/>
            <a:ext cx="1234187" cy="1844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3124200" y="2132987"/>
            <a:ext cx="4418838" cy="3599912"/>
          </a:xfrm>
        </p:spPr>
        <p:txBody>
          <a:bodyPr>
            <a:noAutofit/>
          </a:bodyPr>
          <a:lstStyle/>
          <a:p>
            <a:pPr lvl="0"/>
            <a:r>
              <a:rPr lang="ro-RO" sz="2000" dirty="0">
                <a:solidFill>
                  <a:srgbClr val="002060"/>
                </a:solidFill>
              </a:rPr>
              <a:t>Reuniune transnațională în </a:t>
            </a:r>
            <a:r>
              <a:rPr lang="ro-RO" sz="2000" dirty="0" smtClean="0">
                <a:solidFill>
                  <a:srgbClr val="002060"/>
                </a:solidFill>
              </a:rPr>
              <a:t>Osmanie </a:t>
            </a:r>
            <a:r>
              <a:rPr lang="ro-RO" sz="2000" dirty="0" smtClean="0">
                <a:solidFill>
                  <a:srgbClr val="002060"/>
                </a:solidFill>
              </a:rPr>
              <a:t>(20-21 octombrie </a:t>
            </a:r>
            <a:r>
              <a:rPr lang="ro-RO" sz="2000" dirty="0">
                <a:solidFill>
                  <a:srgbClr val="002060"/>
                </a:solidFill>
              </a:rPr>
              <a:t>2022)</a:t>
            </a:r>
          </a:p>
          <a:p>
            <a:pPr marL="479700" lvl="1">
              <a:buFont typeface="Arial" panose="020B0604020202020204" pitchFamily="34" charset="0"/>
              <a:buChar char="•"/>
            </a:pPr>
            <a:r>
              <a:rPr lang="ro-RO" sz="1800" dirty="0" smtClean="0">
                <a:solidFill>
                  <a:srgbClr val="002060"/>
                </a:solidFill>
              </a:rPr>
              <a:t>Crearea de exemple de scenarii STEAM </a:t>
            </a:r>
          </a:p>
          <a:p>
            <a:pPr marL="479700" lvl="1">
              <a:buFont typeface="Arial" panose="020B0604020202020204" pitchFamily="34" charset="0"/>
              <a:buChar char="•"/>
            </a:pPr>
            <a:r>
              <a:rPr lang="ro-RO" sz="1800" dirty="0" smtClean="0">
                <a:solidFill>
                  <a:srgbClr val="002060"/>
                </a:solidFill>
              </a:rPr>
              <a:t>Promovarea in social-media a proiectului</a:t>
            </a:r>
          </a:p>
          <a:p>
            <a:pPr marL="479700" lvl="1">
              <a:buFont typeface="Arial" panose="020B0604020202020204" pitchFamily="34" charset="0"/>
              <a:buChar char="•"/>
            </a:pPr>
            <a:r>
              <a:rPr lang="ro-RO" sz="1800" dirty="0" smtClean="0">
                <a:solidFill>
                  <a:srgbClr val="002060"/>
                </a:solidFill>
              </a:rPr>
              <a:t>Crearea platformei educaționale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816102" y="6272784"/>
            <a:ext cx="47457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15-16 iunie 2022, Arta, Grecia</a:t>
            </a:r>
          </a:p>
        </p:txBody>
      </p:sp>
      <p:pic>
        <p:nvPicPr>
          <p:cNvPr id="10" name="Picture 2" descr="Image result for erasmus plus png&quot;">
            <a:extLst>
              <a:ext uri="{FF2B5EF4-FFF2-40B4-BE49-F238E27FC236}">
                <a16:creationId xmlns:a16="http://schemas.microsoft.com/office/drawing/2014/main" id="{D02F8475-A45B-487B-8481-E1917710E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6102" y="3115063"/>
            <a:ext cx="1752600" cy="81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picture containing knife&#10;&#10;Description automatically generated">
            <a:extLst>
              <a:ext uri="{FF2B5EF4-FFF2-40B4-BE49-F238E27FC236}">
                <a16:creationId xmlns:a16="http://schemas.microsoft.com/office/drawing/2014/main" id="{92C262FD-075B-4797-8825-4FE2F84CFC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68" y="4531612"/>
            <a:ext cx="2527432" cy="48653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06BB54-D755-4FAA-B94D-29AD7CD93BE4}"/>
              </a:ext>
            </a:extLst>
          </p:cNvPr>
          <p:cNvSpPr txBox="1"/>
          <p:nvPr/>
        </p:nvSpPr>
        <p:spPr>
          <a:xfrm>
            <a:off x="3199130" y="774308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urmează?</a:t>
            </a:r>
            <a:endParaRPr lang="en-GB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ED6B19-CE02-D58C-F446-2902FC9ED0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220" y="774308"/>
            <a:ext cx="1234187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9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 txBox="1">
            <a:spLocks/>
          </p:cNvSpPr>
          <p:nvPr/>
        </p:nvSpPr>
        <p:spPr>
          <a:xfrm>
            <a:off x="447536" y="4953000"/>
            <a:ext cx="8010664" cy="7842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  <a:defRPr/>
            </a:pPr>
            <a:r>
              <a:rPr lang="ro-RO" sz="2400" cap="all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Intalnire proiect steam Digital Tools-arta grecia</a:t>
            </a:r>
            <a:endParaRPr lang="ro-RO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5894" y="5951811"/>
            <a:ext cx="518790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15-16 iunie 2022, Arta, Grecia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797560"/>
            <a:ext cx="2287356" cy="3997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9780" y="797560"/>
            <a:ext cx="4296820" cy="3985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733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 txBox="1">
            <a:spLocks/>
          </p:cNvSpPr>
          <p:nvPr/>
        </p:nvSpPr>
        <p:spPr>
          <a:xfrm>
            <a:off x="-228600" y="4724400"/>
            <a:ext cx="8245162" cy="819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000" b="1" cap="all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Intalnire</a:t>
            </a:r>
            <a:r>
              <a:rPr lang="en-US" sz="2000" b="1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cap="all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proiect</a:t>
            </a:r>
            <a:r>
              <a:rPr lang="en-US" sz="2000" b="1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steam Digital Tools-</a:t>
            </a:r>
            <a:r>
              <a:rPr lang="en-US" sz="2000" b="1" cap="all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arta</a:t>
            </a:r>
            <a:r>
              <a:rPr lang="en-US" sz="2000" b="1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cap="all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grecia</a:t>
            </a:r>
            <a:endParaRPr lang="en-US" sz="2000" b="1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5894" y="5951811"/>
            <a:ext cx="518790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it-IT" dirty="0">
                <a:solidFill>
                  <a:srgbClr val="002060"/>
                </a:solidFill>
              </a:rPr>
              <a:t>15-16 iunie 2022, Arta, Grecia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87" y="966133"/>
            <a:ext cx="4105913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600" y="1905000"/>
            <a:ext cx="2909854" cy="2931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 txBox="1">
            <a:spLocks/>
          </p:cNvSpPr>
          <p:nvPr/>
        </p:nvSpPr>
        <p:spPr>
          <a:xfrm>
            <a:off x="4953000" y="536889"/>
            <a:ext cx="2061168" cy="11408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 marL="0" marR="0" lvl="0" indent="0" fontAlgn="auto"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o-RO" sz="3600" cap="all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ARTA</a:t>
            </a:r>
            <a:r>
              <a:rPr lang="en-US" sz="3600" cap="all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–</a:t>
            </a:r>
            <a:r>
              <a:rPr lang="ro-RO" sz="36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istorie și cultură</a:t>
            </a:r>
            <a:r>
              <a:rPr lang="en-US" sz="360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endParaRPr kumimoji="0" lang="en-US" sz="3600" i="0" u="none" strike="noStrike" cap="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5894" y="5951811"/>
            <a:ext cx="518790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it-IT" dirty="0">
                <a:solidFill>
                  <a:srgbClr val="002060"/>
                </a:solidFill>
              </a:rPr>
              <a:t>15-16 iunie 2022, Arta, Grecia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609600"/>
            <a:ext cx="4229625" cy="324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2025" y="1905000"/>
            <a:ext cx="3013143" cy="324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420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15-16 iunie 2022, Arta, Grecia</a:t>
            </a:r>
          </a:p>
          <a:p>
            <a:endParaRPr lang="ro-R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331" y="176078"/>
            <a:ext cx="4327470" cy="2696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237057" y="2971800"/>
            <a:ext cx="4062149" cy="2355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514600" y="5562600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solidFill>
                  <a:srgbClr val="002060"/>
                </a:solidFill>
              </a:rPr>
              <a:t>Participare </a:t>
            </a:r>
            <a:r>
              <a:rPr lang="ro-RO" dirty="0" smtClean="0">
                <a:solidFill>
                  <a:srgbClr val="002060"/>
                </a:solidFill>
              </a:rPr>
              <a:t>Arta Grecia :</a:t>
            </a:r>
            <a:endParaRPr lang="ro-RO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>
                <a:solidFill>
                  <a:srgbClr val="002060"/>
                </a:solidFill>
              </a:rPr>
              <a:t>Niculina-Otilia Ezaru </a:t>
            </a:r>
            <a:r>
              <a:rPr lang="ro-RO" dirty="0" smtClean="0">
                <a:solidFill>
                  <a:srgbClr val="002060"/>
                </a:solidFill>
              </a:rPr>
              <a:t>– inspector școlar pentru învățământ primar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2060"/>
                </a:solidFill>
              </a:rPr>
              <a:t>Achițenei Anca – expert financiar</a:t>
            </a:r>
            <a:endParaRPr lang="ro-RO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68132" y="457200"/>
            <a:ext cx="1460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ro-RO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rta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027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1629"/>
            <a:ext cx="6347714" cy="1320800"/>
          </a:xfrm>
        </p:spPr>
        <p:txBody>
          <a:bodyPr/>
          <a:lstStyle/>
          <a:p>
            <a:r>
              <a:rPr lang="ro-RO" b="1" dirty="0" smtClean="0">
                <a:solidFill>
                  <a:srgbClr val="002060"/>
                </a:solidFill>
              </a:rPr>
              <a:t>					Parteneri</a:t>
            </a:r>
            <a:endParaRPr lang="ro-RO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15-16 iunie 2022, Arta, Grecia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1676400"/>
            <a:ext cx="510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Directorate of Primary Education of </a:t>
            </a:r>
            <a:r>
              <a:rPr lang="en-US" dirty="0" smtClean="0">
                <a:solidFill>
                  <a:srgbClr val="002060"/>
                </a:solidFill>
              </a:rPr>
              <a:t>Arta</a:t>
            </a:r>
            <a:endParaRPr lang="ro-RO" dirty="0" smtClean="0">
              <a:solidFill>
                <a:srgbClr val="002060"/>
              </a:solidFill>
            </a:endParaRPr>
          </a:p>
          <a:p>
            <a:r>
              <a:rPr lang="ro-RO" dirty="0" smtClean="0">
                <a:solidFill>
                  <a:srgbClr val="002060"/>
                </a:solidFill>
              </a:rPr>
              <a:t> </a:t>
            </a:r>
            <a:endParaRPr lang="ro-RO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Directorate of Primary Education of Arta, </a:t>
            </a:r>
            <a:r>
              <a:rPr lang="en-US" dirty="0" smtClean="0">
                <a:solidFill>
                  <a:srgbClr val="002060"/>
                </a:solidFill>
              </a:rPr>
              <a:t>AKETH</a:t>
            </a:r>
            <a:endParaRPr lang="ro-RO" dirty="0" smtClean="0">
              <a:solidFill>
                <a:srgbClr val="002060"/>
              </a:solidFill>
            </a:endParaRPr>
          </a:p>
          <a:p>
            <a:endParaRPr lang="ro-RO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2060"/>
                </a:solidFill>
              </a:rPr>
              <a:t>Inspectoratul Școlar Județean Iași</a:t>
            </a:r>
          </a:p>
          <a:p>
            <a:endParaRPr lang="ro-RO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2060"/>
                </a:solidFill>
              </a:rPr>
              <a:t>Osmaniye</a:t>
            </a:r>
            <a:r>
              <a:rPr lang="en-US" dirty="0">
                <a:solidFill>
                  <a:srgbClr val="002060"/>
                </a:solidFill>
              </a:rPr>
              <a:t> Il </a:t>
            </a:r>
            <a:r>
              <a:rPr lang="en-US" dirty="0" err="1">
                <a:solidFill>
                  <a:srgbClr val="002060"/>
                </a:solidFill>
              </a:rPr>
              <a:t>Milli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Egitim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Mudurlugu</a:t>
            </a:r>
            <a:endParaRPr lang="ro-RO" dirty="0" smtClean="0">
              <a:solidFill>
                <a:srgbClr val="002060"/>
              </a:solidFill>
            </a:endParaRPr>
          </a:p>
          <a:p>
            <a:endParaRPr lang="ro-RO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Siauliai </a:t>
            </a:r>
            <a:r>
              <a:rPr lang="en-US" dirty="0" err="1">
                <a:solidFill>
                  <a:srgbClr val="002060"/>
                </a:solidFill>
              </a:rPr>
              <a:t>technines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kurybos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centras</a:t>
            </a:r>
            <a:endParaRPr lang="ro-RO" dirty="0" smtClean="0">
              <a:solidFill>
                <a:srgbClr val="002060"/>
              </a:solidFill>
            </a:endParaRPr>
          </a:p>
          <a:p>
            <a:endParaRPr lang="ro-RO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Centro </a:t>
            </a:r>
            <a:r>
              <a:rPr lang="en-US" dirty="0" err="1">
                <a:solidFill>
                  <a:srgbClr val="002060"/>
                </a:solidFill>
              </a:rPr>
              <a:t>Internazionale</a:t>
            </a:r>
            <a:r>
              <a:rPr lang="en-US" dirty="0">
                <a:solidFill>
                  <a:srgbClr val="002060"/>
                </a:solidFill>
              </a:rPr>
              <a:t> per la </a:t>
            </a:r>
            <a:r>
              <a:rPr lang="en-US" dirty="0" err="1">
                <a:solidFill>
                  <a:srgbClr val="002060"/>
                </a:solidFill>
              </a:rPr>
              <a:t>promozione</a:t>
            </a:r>
            <a:r>
              <a:rPr lang="en-US" dirty="0">
                <a:solidFill>
                  <a:srgbClr val="002060"/>
                </a:solidFill>
              </a:rPr>
              <a:t> dell’ </a:t>
            </a:r>
            <a:r>
              <a:rPr lang="en-US" dirty="0" err="1">
                <a:solidFill>
                  <a:srgbClr val="002060"/>
                </a:solidFill>
              </a:rPr>
              <a:t>Educatione</a:t>
            </a:r>
            <a:r>
              <a:rPr lang="en-US" dirty="0">
                <a:solidFill>
                  <a:srgbClr val="002060"/>
                </a:solidFill>
              </a:rPr>
              <a:t> e lo </a:t>
            </a:r>
            <a:r>
              <a:rPr lang="en-US" dirty="0" err="1">
                <a:solidFill>
                  <a:srgbClr val="002060"/>
                </a:solidFill>
              </a:rPr>
              <a:t>Sviluppo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Associazione</a:t>
            </a:r>
            <a:r>
              <a:rPr lang="en-US" dirty="0">
                <a:solidFill>
                  <a:srgbClr val="002060"/>
                </a:solidFill>
              </a:rPr>
              <a:t> (CEIPES)</a:t>
            </a:r>
            <a:endParaRPr lang="ro-RO" dirty="0" smtClean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929179"/>
            <a:ext cx="1749704" cy="816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37" y="4160627"/>
            <a:ext cx="2523963" cy="487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ED6B19-CE02-D58C-F446-2902FC9ED0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127" y="753988"/>
            <a:ext cx="1234187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5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erasmus plus png&quot;">
            <a:extLst>
              <a:ext uri="{FF2B5EF4-FFF2-40B4-BE49-F238E27FC236}">
                <a16:creationId xmlns:a16="http://schemas.microsoft.com/office/drawing/2014/main" id="{9F5D10EC-CF52-44A2-BF11-9C65ADCCA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6560" y="3221495"/>
            <a:ext cx="1752600" cy="81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7DFDD70F-99A4-4803-81BD-4030693606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4" y="4542670"/>
            <a:ext cx="2527432" cy="486530"/>
          </a:xfrm>
          <a:prstGeom prst="rect">
            <a:avLst/>
          </a:prstGeom>
        </p:spPr>
      </p:pic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438400" y="1250580"/>
            <a:ext cx="4841694" cy="47329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o-RO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Plecand de la </a:t>
            </a:r>
            <a:r>
              <a:rPr lang="ro-RO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xemplul </a:t>
            </a:r>
            <a:r>
              <a:rPr lang="it-IT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lui </a:t>
            </a:r>
            <a:r>
              <a:rPr lang="it-IT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Leonardo</a:t>
            </a:r>
            <a:r>
              <a:rPr lang="ro-RO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proiectul</a:t>
            </a:r>
            <a:r>
              <a:rPr lang="it-IT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susține personalitatea pluralistă </a:t>
            </a:r>
            <a:r>
              <a:rPr lang="ro-RO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conceperea </a:t>
            </a:r>
            <a:r>
              <a:rPr lang="it-IT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unui ghid care va detalia beneficiile implementării modelului STEAM în </a:t>
            </a:r>
            <a:r>
              <a:rPr lang="it-IT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educație</a:t>
            </a:r>
            <a:r>
              <a:rPr lang="ro-RO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Practica</a:t>
            </a:r>
            <a:r>
              <a:rPr lang="en-US" dirty="0">
                <a:solidFill>
                  <a:srgbClr val="002060"/>
                </a:solidFill>
              </a:rPr>
              <a:t> STEAM </a:t>
            </a:r>
            <a:r>
              <a:rPr lang="en-US" dirty="0" err="1">
                <a:solidFill>
                  <a:srgbClr val="002060"/>
                </a:solidFill>
              </a:rPr>
              <a:t>utilizează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cinci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domenii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err="1">
                <a:solidFill>
                  <a:srgbClr val="002060"/>
                </a:solidFill>
              </a:rPr>
              <a:t>știință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tehnologie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inginerie</a:t>
            </a:r>
            <a:r>
              <a:rPr lang="en-US" dirty="0">
                <a:solidFill>
                  <a:srgbClr val="002060"/>
                </a:solidFill>
              </a:rPr>
              <a:t>, arte </a:t>
            </a:r>
            <a:r>
              <a:rPr lang="en-US" dirty="0" err="1">
                <a:solidFill>
                  <a:srgbClr val="002060"/>
                </a:solidFill>
              </a:rPr>
              <a:t>și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matematică</a:t>
            </a:r>
            <a:r>
              <a:rPr lang="en-US" dirty="0">
                <a:solidFill>
                  <a:srgbClr val="002060"/>
                </a:solidFill>
              </a:rPr>
              <a:t>) </a:t>
            </a:r>
            <a:endParaRPr lang="ro-RO" sz="2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crearea </a:t>
            </a:r>
            <a:r>
              <a:rPr lang="it-IT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unei platforme pentru formarea profesorilor în practicile </a:t>
            </a:r>
            <a:r>
              <a:rPr lang="it-IT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educaționale STEAM</a:t>
            </a:r>
            <a:r>
              <a:rPr lang="ro-RO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dirty="0">
                <a:solidFill>
                  <a:srgbClr val="002060"/>
                </a:solidFill>
              </a:rPr>
              <a:t>ce va include </a:t>
            </a:r>
            <a:r>
              <a:rPr lang="en-US" dirty="0" err="1" smtClean="0">
                <a:solidFill>
                  <a:srgbClr val="002060"/>
                </a:solidFill>
              </a:rPr>
              <a:t>scenarii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de </a:t>
            </a:r>
            <a:r>
              <a:rPr lang="en-US" dirty="0" err="1">
                <a:solidFill>
                  <a:srgbClr val="002060"/>
                </a:solidFill>
              </a:rPr>
              <a:t>predare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conform </a:t>
            </a:r>
            <a:r>
              <a:rPr lang="en-US" dirty="0" err="1" smtClean="0">
                <a:solidFill>
                  <a:srgbClr val="002060"/>
                </a:solidFill>
              </a:rPr>
              <a:t>metodologi</a:t>
            </a:r>
            <a:r>
              <a:rPr lang="ro-RO" dirty="0" smtClean="0">
                <a:solidFill>
                  <a:srgbClr val="002060"/>
                </a:solidFill>
              </a:rPr>
              <a:t>ei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STEAM </a:t>
            </a:r>
            <a:r>
              <a:rPr lang="en-US" dirty="0" err="1">
                <a:solidFill>
                  <a:srgbClr val="002060"/>
                </a:solidFill>
              </a:rPr>
              <a:t>și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competențel</a:t>
            </a:r>
            <a:r>
              <a:rPr lang="ro-RO" dirty="0" smtClean="0">
                <a:solidFill>
                  <a:srgbClr val="002060"/>
                </a:solidFill>
              </a:rPr>
              <a:t>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digitale</a:t>
            </a:r>
            <a:endParaRPr lang="ro-RO" sz="2200" dirty="0">
              <a:solidFill>
                <a:srgbClr val="002060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235634" y="6172200"/>
            <a:ext cx="47457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15-16 iunie 2022, Arta, Grecia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D86202-88FA-4EC4-ACC9-C17A737D2BAB}"/>
              </a:ext>
            </a:extLst>
          </p:cNvPr>
          <p:cNvSpPr txBox="1"/>
          <p:nvPr/>
        </p:nvSpPr>
        <p:spPr>
          <a:xfrm>
            <a:off x="2169160" y="509893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SCOPUL PROIECTULUI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ED6B19-CE02-D58C-F446-2902FC9ED0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813" y="745976"/>
            <a:ext cx="1234187" cy="1844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724097" y="1488262"/>
            <a:ext cx="4438703" cy="445533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Să sprijine elevii de școală primară (7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-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11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ani) în dezvoltarea competențelor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cognitive prin crearea </a:t>
            </a:r>
            <a:r>
              <a:rPr lang="ro-RO" sz="2200" b="1" dirty="0" smtClean="0">
                <a:solidFill>
                  <a:srgbClr val="002060"/>
                </a:solidFill>
                <a:latin typeface="Calibri" pitchFamily="34" charset="0"/>
              </a:rPr>
              <a:t>scenariilor didactice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în care fiecare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activitate educațională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va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fi puntea de </a:t>
            </a:r>
            <a:r>
              <a:rPr lang="ro-RO" sz="2200" b="1" dirty="0">
                <a:solidFill>
                  <a:srgbClr val="002060"/>
                </a:solidFill>
                <a:latin typeface="Calibri" pitchFamily="34" charset="0"/>
              </a:rPr>
              <a:t>legătură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 între </a:t>
            </a:r>
            <a:r>
              <a:rPr lang="ro-RO" sz="2200" b="1" dirty="0">
                <a:solidFill>
                  <a:srgbClr val="002060"/>
                </a:solidFill>
                <a:latin typeface="Calibri" pitchFamily="34" charset="0"/>
              </a:rPr>
              <a:t>cunoștințele </a:t>
            </a:r>
            <a:r>
              <a:rPr lang="ro-RO" sz="2200" b="1" dirty="0" smtClean="0">
                <a:solidFill>
                  <a:srgbClr val="002060"/>
                </a:solidFill>
                <a:latin typeface="Calibri" pitchFamily="34" charset="0"/>
              </a:rPr>
              <a:t>anterioare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, aptitudinile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, atitudinile și valorile cu </a:t>
            </a:r>
            <a:r>
              <a:rPr lang="ro-RO" sz="2200" b="1" dirty="0">
                <a:solidFill>
                  <a:srgbClr val="002060"/>
                </a:solidFill>
                <a:latin typeface="Calibri" pitchFamily="34" charset="0"/>
              </a:rPr>
              <a:t>noile </a:t>
            </a:r>
            <a:r>
              <a:rPr lang="ro-RO" sz="2200" b="1" dirty="0" smtClean="0">
                <a:solidFill>
                  <a:srgbClr val="002060"/>
                </a:solidFill>
                <a:latin typeface="Calibri" pitchFamily="34" charset="0"/>
              </a:rPr>
              <a:t>cunoștințe</a:t>
            </a:r>
            <a:r>
              <a:rPr lang="ro-RO" sz="2200" b="1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utilizând </a:t>
            </a:r>
            <a:r>
              <a:rPr lang="ro-RO" sz="2200" b="1" dirty="0" smtClean="0">
                <a:solidFill>
                  <a:srgbClr val="002060"/>
                </a:solidFill>
                <a:latin typeface="Calibri" pitchFamily="34" charset="0"/>
              </a:rPr>
              <a:t>strategii </a:t>
            </a:r>
            <a:r>
              <a:rPr lang="ro-RO" sz="2200" b="1" dirty="0">
                <a:solidFill>
                  <a:srgbClr val="002060"/>
                </a:solidFill>
                <a:latin typeface="Calibri" pitchFamily="34" charset="0"/>
              </a:rPr>
              <a:t>moderne de învățare. 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816102" y="6272784"/>
            <a:ext cx="47457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15-16 iunie 2022, Arta, Grecia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048C56-5A6C-4F1E-AEDF-03BCEFC872FC}"/>
              </a:ext>
            </a:extLst>
          </p:cNvPr>
          <p:cNvSpPr txBox="1"/>
          <p:nvPr/>
        </p:nvSpPr>
        <p:spPr>
          <a:xfrm>
            <a:off x="2590800" y="729869"/>
            <a:ext cx="4400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OBIECTIV PRINCIPAL</a:t>
            </a:r>
            <a:endParaRPr lang="en-GB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 descr="Image result for erasmus plus png&quot;">
            <a:extLst>
              <a:ext uri="{FF2B5EF4-FFF2-40B4-BE49-F238E27FC236}">
                <a16:creationId xmlns:a16="http://schemas.microsoft.com/office/drawing/2014/main" id="{A6A64396-B269-4EAD-85A3-89322EF9C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548" y="3302134"/>
            <a:ext cx="1752600" cy="81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picture containing knife&#10;&#10;Description automatically generated">
            <a:extLst>
              <a:ext uri="{FF2B5EF4-FFF2-40B4-BE49-F238E27FC236}">
                <a16:creationId xmlns:a16="http://schemas.microsoft.com/office/drawing/2014/main" id="{DB2ED25E-F917-4FFA-8BCC-B3B526F2AC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0" y="4556894"/>
            <a:ext cx="2527432" cy="4865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ED6B19-CE02-D58C-F446-2902FC9ED0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012" y="1020430"/>
            <a:ext cx="1234187" cy="1844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495"/>
            <a:ext cx="5966712" cy="914400"/>
          </a:xfrm>
        </p:spPr>
        <p:txBody>
          <a:bodyPr/>
          <a:lstStyle/>
          <a:p>
            <a:r>
              <a:rPr lang="ro-RO" b="1" dirty="0">
                <a:solidFill>
                  <a:srgbClr val="002060"/>
                </a:solidFill>
              </a:rPr>
              <a:t>Beneficiile practicii </a:t>
            </a:r>
            <a:r>
              <a:rPr lang="ro-RO" b="1" dirty="0" smtClean="0">
                <a:solidFill>
                  <a:srgbClr val="002060"/>
                </a:solidFill>
              </a:rPr>
              <a:t>STEAM</a:t>
            </a:r>
            <a:endParaRPr lang="ro-RO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005" y="1371415"/>
            <a:ext cx="5065744" cy="432519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2060"/>
                </a:solidFill>
              </a:rPr>
              <a:t>Dezvoltarea </a:t>
            </a:r>
            <a:r>
              <a:rPr lang="ro-RO" dirty="0">
                <a:solidFill>
                  <a:srgbClr val="002060"/>
                </a:solidFill>
              </a:rPr>
              <a:t>gândirii critice, a creativității și a motricității fine ale copiilor</a:t>
            </a:r>
            <a:r>
              <a:rPr lang="ro-RO" dirty="0" smtClean="0">
                <a:solidFill>
                  <a:srgbClr val="002060"/>
                </a:solidFill>
              </a:rPr>
              <a:t>.</a:t>
            </a:r>
            <a:endParaRPr lang="ro-RO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2060"/>
                </a:solidFill>
              </a:rPr>
              <a:t>Rezolvarea </a:t>
            </a:r>
            <a:r>
              <a:rPr lang="ro-RO" dirty="0">
                <a:solidFill>
                  <a:srgbClr val="002060"/>
                </a:solidFill>
              </a:rPr>
              <a:t>unor probleme mai complexe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2060"/>
                </a:solidFill>
              </a:rPr>
              <a:t>Învățare </a:t>
            </a:r>
            <a:r>
              <a:rPr lang="ro-RO" dirty="0">
                <a:solidFill>
                  <a:srgbClr val="002060"/>
                </a:solidFill>
              </a:rPr>
              <a:t>colaborativă – colaborare, dialog etc. prin lucrul în </a:t>
            </a:r>
            <a:r>
              <a:rPr lang="ro-RO" dirty="0" smtClean="0">
                <a:solidFill>
                  <a:srgbClr val="002060"/>
                </a:solidFill>
              </a:rPr>
              <a:t>grup</a:t>
            </a:r>
            <a:endParaRPr lang="ro-RO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2060"/>
                </a:solidFill>
              </a:rPr>
              <a:t>Dezvoltă </a:t>
            </a:r>
            <a:r>
              <a:rPr lang="ro-RO" dirty="0">
                <a:solidFill>
                  <a:srgbClr val="002060"/>
                </a:solidFill>
              </a:rPr>
              <a:t>gândirea, comunicarea, autogestionarea, cercetarea și abilitățile </a:t>
            </a:r>
            <a:r>
              <a:rPr lang="ro-RO" dirty="0" smtClean="0">
                <a:solidFill>
                  <a:srgbClr val="002060"/>
                </a:solidFill>
              </a:rPr>
              <a:t>sociale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rgbClr val="002060"/>
                </a:solidFill>
              </a:rPr>
              <a:t>Rezolvarea </a:t>
            </a:r>
            <a:r>
              <a:rPr lang="ro-RO" dirty="0">
                <a:solidFill>
                  <a:srgbClr val="002060"/>
                </a:solidFill>
              </a:rPr>
              <a:t>de probleme gestionând materiale la îndemână, utilizabile în fiecare zi și </a:t>
            </a:r>
            <a:r>
              <a:rPr lang="ro-RO" dirty="0" smtClean="0">
                <a:solidFill>
                  <a:srgbClr val="002060"/>
                </a:solidFill>
              </a:rPr>
              <a:t>reciclabile</a:t>
            </a:r>
            <a:endParaRPr lang="ro-RO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15-16 iunie 2022, Arta, Grecia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723168"/>
            <a:ext cx="1749704" cy="8230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70" y="4971394"/>
            <a:ext cx="2530059" cy="487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ED6B19-CE02-D58C-F446-2902FC9ED0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53149"/>
            <a:ext cx="1234187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5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865936" y="1462724"/>
            <a:ext cx="4227468" cy="452868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200" b="1" dirty="0">
                <a:solidFill>
                  <a:srgbClr val="002060"/>
                </a:solidFill>
                <a:latin typeface="Calibri" pitchFamily="34" charset="0"/>
              </a:rPr>
              <a:t>direct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: elevi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din școala primară cu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vârste între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6-11 ani</a:t>
            </a:r>
            <a:endParaRPr lang="ro-RO" sz="2200" dirty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200" b="1" dirty="0">
                <a:solidFill>
                  <a:srgbClr val="002060"/>
                </a:solidFill>
                <a:latin typeface="Calibri" pitchFamily="34" charset="0"/>
              </a:rPr>
              <a:t>indirect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: profesori, directori, consilieri, formatori, personal școlar care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va avea exemple de bune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practici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pentru o predare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integrată a științei, artelor și matematicii cu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ajutorul tehnologiei în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lecțiile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STEAM</a:t>
            </a:r>
            <a:r>
              <a:rPr lang="ro-RO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pentru</a:t>
            </a:r>
            <a:r>
              <a:rPr lang="ro-RO" sz="2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elevii din </a:t>
            </a:r>
            <a:r>
              <a:rPr lang="ro-RO" sz="2200" dirty="0">
                <a:solidFill>
                  <a:srgbClr val="002060"/>
                </a:solidFill>
                <a:latin typeface="Calibri" pitchFamily="34" charset="0"/>
              </a:rPr>
              <a:t>ciclul </a:t>
            </a:r>
            <a:r>
              <a:rPr lang="ro-RO" sz="2200" dirty="0" smtClean="0">
                <a:solidFill>
                  <a:srgbClr val="002060"/>
                </a:solidFill>
                <a:latin typeface="Calibri" pitchFamily="34" charset="0"/>
              </a:rPr>
              <a:t>primar</a:t>
            </a:r>
            <a:endParaRPr lang="ro-RO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816102" y="6272784"/>
            <a:ext cx="47457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15-16 iunie 2022, Arta, Grecia</a:t>
            </a:r>
          </a:p>
        </p:txBody>
      </p:sp>
      <p:pic>
        <p:nvPicPr>
          <p:cNvPr id="10" name="Picture 2" descr="Image result for erasmus plus png&quot;">
            <a:extLst>
              <a:ext uri="{FF2B5EF4-FFF2-40B4-BE49-F238E27FC236}">
                <a16:creationId xmlns:a16="http://schemas.microsoft.com/office/drawing/2014/main" id="{34517FB7-8F5D-4D7A-8F77-1457D313F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3149761"/>
            <a:ext cx="1752600" cy="81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picture containing knife&#10;&#10;Description automatically generated">
            <a:extLst>
              <a:ext uri="{FF2B5EF4-FFF2-40B4-BE49-F238E27FC236}">
                <a16:creationId xmlns:a16="http://schemas.microsoft.com/office/drawing/2014/main" id="{D2271ABC-0717-4F96-8E22-B6FF40BD10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00" y="4742153"/>
            <a:ext cx="2527432" cy="48653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2368B19-F0DF-4EAE-A473-BF2772155CFA}"/>
              </a:ext>
            </a:extLst>
          </p:cNvPr>
          <p:cNvSpPr txBox="1"/>
          <p:nvPr/>
        </p:nvSpPr>
        <p:spPr>
          <a:xfrm>
            <a:off x="3097892" y="590621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 ŢINTĂ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ED6B19-CE02-D58C-F446-2902FC9ED0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006" y="917681"/>
            <a:ext cx="1234187" cy="1844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565806" y="1371600"/>
            <a:ext cx="4808574" cy="3276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it-IT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ghid </a:t>
            </a:r>
            <a:r>
              <a:rPr lang="it-IT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va detalia beneficiile implementării modelului STEAM </a:t>
            </a:r>
            <a:endParaRPr lang="ro-RO" sz="2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o-RO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platform</a:t>
            </a:r>
            <a:r>
              <a:rPr lang="ro-RO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inovatoare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–STEAM 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ro-RO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Searching 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new </a:t>
            </a:r>
            <a:r>
              <a:rPr lang="en-US" sz="22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Leonardos</a:t>
            </a:r>
            <a:r>
              <a:rPr lang="ro-RO" sz="2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cu 90 de exemple de scenarii de buna practica, in care </a:t>
            </a:r>
            <a:r>
              <a:rPr lang="ro-RO" dirty="0" smtClean="0">
                <a:solidFill>
                  <a:srgbClr val="002060"/>
                </a:solidFill>
              </a:rPr>
              <a:t>cele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cinci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domenii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științifice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știință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tehnologie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inginerie</a:t>
            </a:r>
            <a:r>
              <a:rPr lang="en-US" dirty="0">
                <a:solidFill>
                  <a:srgbClr val="002060"/>
                </a:solidFill>
              </a:rPr>
              <a:t>, arte </a:t>
            </a:r>
            <a:r>
              <a:rPr lang="en-US" dirty="0" err="1">
                <a:solidFill>
                  <a:srgbClr val="002060"/>
                </a:solidFill>
              </a:rPr>
              <a:t>și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matematică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ro-RO" dirty="0" smtClean="0">
                <a:solidFill>
                  <a:srgbClr val="002060"/>
                </a:solidFill>
              </a:rPr>
              <a:t>conlucrează </a:t>
            </a:r>
            <a:r>
              <a:rPr lang="en-US" dirty="0" err="1" smtClean="0">
                <a:solidFill>
                  <a:srgbClr val="002060"/>
                </a:solidFill>
              </a:rPr>
              <a:t>în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procesul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educațional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și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în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rezolvarea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probleme</a:t>
            </a:r>
            <a:endParaRPr lang="ro-RO" sz="2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816102" y="6272784"/>
            <a:ext cx="47457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15-16 iunie 2022, Arta, Grecia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C4F150-A55C-4B31-9D91-77FFEB274AA7}"/>
              </a:ext>
            </a:extLst>
          </p:cNvPr>
          <p:cNvSpPr txBox="1"/>
          <p:nvPr/>
        </p:nvSpPr>
        <p:spPr>
          <a:xfrm>
            <a:off x="3214370" y="514943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REZULTATE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02" y="3115027"/>
            <a:ext cx="1749704" cy="823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4553726"/>
            <a:ext cx="2530059" cy="487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ED6B19-CE02-D58C-F446-2902FC9ED0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642330"/>
            <a:ext cx="1234187" cy="1844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conținut 1"/>
          <p:cNvSpPr>
            <a:spLocks noGrp="1"/>
          </p:cNvSpPr>
          <p:nvPr>
            <p:ph idx="1"/>
          </p:nvPr>
        </p:nvSpPr>
        <p:spPr>
          <a:xfrm>
            <a:off x="2819400" y="1698553"/>
            <a:ext cx="4648200" cy="4448880"/>
          </a:xfrm>
        </p:spPr>
        <p:txBody>
          <a:bodyPr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ro-RO" sz="2000" dirty="0">
                <a:solidFill>
                  <a:srgbClr val="002060"/>
                </a:solidFill>
              </a:rPr>
              <a:t>Presentation of the Work plan and </a:t>
            </a:r>
            <a:r>
              <a:rPr lang="en-US" altLang="ro-RO" sz="2000" dirty="0" smtClean="0">
                <a:solidFill>
                  <a:srgbClr val="002060"/>
                </a:solidFill>
              </a:rPr>
              <a:t>the</a:t>
            </a:r>
            <a:r>
              <a:rPr lang="ro-RO" altLang="ro-RO" sz="2000" dirty="0" smtClean="0">
                <a:solidFill>
                  <a:srgbClr val="002060"/>
                </a:solidFill>
              </a:rPr>
              <a:t> </a:t>
            </a:r>
            <a:r>
              <a:rPr lang="en-US" altLang="ro-RO" sz="2000" dirty="0" smtClean="0">
                <a:solidFill>
                  <a:srgbClr val="002060"/>
                </a:solidFill>
              </a:rPr>
              <a:t>responsibilities </a:t>
            </a:r>
            <a:r>
              <a:rPr lang="en-US" altLang="ro-RO" sz="2000" dirty="0">
                <a:solidFill>
                  <a:srgbClr val="002060"/>
                </a:solidFill>
              </a:rPr>
              <a:t>of the project </a:t>
            </a:r>
            <a:r>
              <a:rPr lang="en-US" altLang="ro-RO" sz="2000" dirty="0" smtClean="0">
                <a:solidFill>
                  <a:srgbClr val="002060"/>
                </a:solidFill>
              </a:rPr>
              <a:t>partners</a:t>
            </a:r>
            <a:endParaRPr lang="ro-RO" altLang="ro-RO" sz="2000" dirty="0" smtClean="0">
              <a:solidFill>
                <a:srgbClr val="00206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dirty="0" smtClean="0">
                <a:solidFill>
                  <a:srgbClr val="002060"/>
                </a:solidFill>
              </a:rPr>
              <a:t>Dissemination </a:t>
            </a:r>
            <a:r>
              <a:rPr lang="en-US" sz="2000" dirty="0">
                <a:solidFill>
                  <a:srgbClr val="002060"/>
                </a:solidFill>
              </a:rPr>
              <a:t>and Exploitation </a:t>
            </a:r>
            <a:r>
              <a:rPr lang="en-US" sz="2000" dirty="0" smtClean="0">
                <a:solidFill>
                  <a:srgbClr val="002060"/>
                </a:solidFill>
              </a:rPr>
              <a:t>Plan</a:t>
            </a:r>
            <a:endParaRPr lang="ro-RO" sz="2000" dirty="0" smtClean="0">
              <a:solidFill>
                <a:srgbClr val="00206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dirty="0" smtClean="0">
                <a:solidFill>
                  <a:srgbClr val="002060"/>
                </a:solidFill>
              </a:rPr>
              <a:t>Quality </a:t>
            </a:r>
            <a:r>
              <a:rPr lang="en-US" sz="2000" dirty="0">
                <a:solidFill>
                  <a:srgbClr val="002060"/>
                </a:solidFill>
              </a:rPr>
              <a:t>management plan (monitoring, evaluation, etc.) of the </a:t>
            </a:r>
            <a:r>
              <a:rPr lang="en-US" sz="2000" dirty="0" smtClean="0">
                <a:solidFill>
                  <a:srgbClr val="002060"/>
                </a:solidFill>
              </a:rPr>
              <a:t>project</a:t>
            </a:r>
            <a:endParaRPr lang="ro-RO" sz="2000" dirty="0" smtClean="0">
              <a:solidFill>
                <a:srgbClr val="00206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dirty="0" smtClean="0">
                <a:solidFill>
                  <a:srgbClr val="002060"/>
                </a:solidFill>
              </a:rPr>
              <a:t>Introduction </a:t>
            </a:r>
            <a:r>
              <a:rPr lang="en-US" sz="2000" dirty="0">
                <a:solidFill>
                  <a:srgbClr val="002060"/>
                </a:solidFill>
              </a:rPr>
              <a:t>to O1 </a:t>
            </a:r>
            <a:endParaRPr lang="ro-RO" sz="2000" dirty="0" smtClean="0">
              <a:solidFill>
                <a:srgbClr val="00206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dirty="0">
                <a:solidFill>
                  <a:srgbClr val="002060"/>
                </a:solidFill>
              </a:rPr>
              <a:t>Introduction to O2 </a:t>
            </a:r>
            <a:endParaRPr lang="ro-RO" sz="2000" dirty="0" smtClean="0">
              <a:solidFill>
                <a:srgbClr val="00206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dirty="0">
                <a:solidFill>
                  <a:srgbClr val="002060"/>
                </a:solidFill>
              </a:rPr>
              <a:t>Introduction to O3 </a:t>
            </a:r>
            <a:endParaRPr lang="ro-RO" sz="2000" dirty="0" smtClean="0">
              <a:solidFill>
                <a:srgbClr val="00206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dirty="0" smtClean="0">
                <a:solidFill>
                  <a:srgbClr val="002060"/>
                </a:solidFill>
              </a:rPr>
              <a:t>Management </a:t>
            </a:r>
            <a:r>
              <a:rPr lang="en-US" sz="2000" dirty="0">
                <a:solidFill>
                  <a:srgbClr val="002060"/>
                </a:solidFill>
              </a:rPr>
              <a:t>and Financial Issues of the project according </a:t>
            </a:r>
            <a:r>
              <a:rPr lang="en-US" sz="2000" dirty="0" smtClean="0">
                <a:solidFill>
                  <a:srgbClr val="002060"/>
                </a:solidFill>
              </a:rPr>
              <a:t>to </a:t>
            </a:r>
            <a:r>
              <a:rPr lang="en-US" sz="2000" dirty="0">
                <a:solidFill>
                  <a:srgbClr val="002060"/>
                </a:solidFill>
              </a:rPr>
              <a:t>Greek National Agency</a:t>
            </a:r>
            <a:endParaRPr lang="ro-RO" sz="2000" dirty="0">
              <a:solidFill>
                <a:srgbClr val="002060"/>
              </a:solidFill>
              <a:latin typeface="inherit"/>
            </a:endParaRP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816102" y="6272784"/>
            <a:ext cx="47457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15-16 iunie 2022, Arta, Grecia</a:t>
            </a:r>
          </a:p>
        </p:txBody>
      </p:sp>
      <p:pic>
        <p:nvPicPr>
          <p:cNvPr id="10" name="Picture 2" descr="Image result for erasmus plus png&quot;">
            <a:extLst>
              <a:ext uri="{FF2B5EF4-FFF2-40B4-BE49-F238E27FC236}">
                <a16:creationId xmlns:a16="http://schemas.microsoft.com/office/drawing/2014/main" id="{D02F8475-A45B-487B-8481-E1917710E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300" y="3105113"/>
            <a:ext cx="1752600" cy="81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picture containing knife&#10;&#10;Description automatically generated">
            <a:extLst>
              <a:ext uri="{FF2B5EF4-FFF2-40B4-BE49-F238E27FC236}">
                <a16:creationId xmlns:a16="http://schemas.microsoft.com/office/drawing/2014/main" id="{92C262FD-075B-4797-8825-4FE2F84CFC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38" y="4634128"/>
            <a:ext cx="2061112" cy="39676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06BB54-D755-4FAA-B94D-29AD7CD93BE4}"/>
              </a:ext>
            </a:extLst>
          </p:cNvPr>
          <p:cNvSpPr txBox="1"/>
          <p:nvPr/>
        </p:nvSpPr>
        <p:spPr>
          <a:xfrm>
            <a:off x="2971800" y="387969"/>
            <a:ext cx="382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ED6B19-CE02-D58C-F446-2902FC9ED0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502" y="793251"/>
            <a:ext cx="1234187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4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2486" y="5943600"/>
            <a:ext cx="487058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it-IT" dirty="0"/>
              <a:t>15-16 iunie 2022, Arta, Grecia</a:t>
            </a: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4724400" y="960516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kumimoji="0" lang="ro-RO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roject team(s)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22642"/>
            <a:ext cx="2209800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01361"/>
            <a:ext cx="4841203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826</TotalTime>
  <Words>554</Words>
  <Application>Microsoft Office PowerPoint</Application>
  <PresentationFormat>On-screen Show (4:3)</PresentationFormat>
  <Paragraphs>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inherit</vt:lpstr>
      <vt:lpstr>Trebuchet MS</vt:lpstr>
      <vt:lpstr>Wingdings</vt:lpstr>
      <vt:lpstr>Wingdings 3</vt:lpstr>
      <vt:lpstr>Facet</vt:lpstr>
      <vt:lpstr>  STEAM &amp; Digital Skills  Searching for the new Leonardos</vt:lpstr>
      <vt:lpstr>     Parteneri</vt:lpstr>
      <vt:lpstr>PowerPoint Presentation</vt:lpstr>
      <vt:lpstr>PowerPoint Presentation</vt:lpstr>
      <vt:lpstr>Beneficiile practicii STEAM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Learning Disorder no more! 2019-1-IT02-KA201-063254</dc:title>
  <dc:creator>Irina Prodan</dc:creator>
  <cp:lastModifiedBy>gabi</cp:lastModifiedBy>
  <cp:revision>62</cp:revision>
  <dcterms:created xsi:type="dcterms:W3CDTF">2020-01-25T06:44:56Z</dcterms:created>
  <dcterms:modified xsi:type="dcterms:W3CDTF">2022-08-29T13:37:33Z</dcterms:modified>
</cp:coreProperties>
</file>